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6" r:id="rId3"/>
    <p:sldId id="257" r:id="rId4"/>
    <p:sldId id="269" r:id="rId5"/>
    <p:sldId id="273" r:id="rId6"/>
    <p:sldId id="274" r:id="rId7"/>
    <p:sldId id="260" r:id="rId8"/>
    <p:sldId id="262" r:id="rId9"/>
    <p:sldId id="263" r:id="rId10"/>
    <p:sldId id="264" r:id="rId11"/>
    <p:sldId id="265" r:id="rId12"/>
    <p:sldId id="277" r:id="rId13"/>
    <p:sldId id="266" r:id="rId14"/>
    <p:sldId id="270" r:id="rId15"/>
    <p:sldId id="278" r:id="rId16"/>
    <p:sldId id="267" r:id="rId17"/>
    <p:sldId id="279" r:id="rId18"/>
    <p:sldId id="271" r:id="rId19"/>
    <p:sldId id="272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2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536B7-21A1-4CA3-9697-1EB6EE26FAE8}" type="datetimeFigureOut">
              <a:rPr lang="sr-Latn-RS" smtClean="0"/>
              <a:t>19.5.2016.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 smtClean="0"/>
              <a:t>Вера Милошевић, Мирољуб Миливојчевић</a:t>
            </a:r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72A15-84E5-43D0-96A7-75D84EE312E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5679954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52333-D259-4276-A5D8-9B8A44170963}" type="datetimeFigureOut">
              <a:rPr lang="sr-Latn-RS" smtClean="0"/>
              <a:t>19.5.2016.</a:t>
            </a:fld>
            <a:endParaRPr lang="sr-Latn-R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 smtClean="0"/>
              <a:t>Вера Милошевић, Мирољуб Миливојчевић</a:t>
            </a:r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F290F-5894-430D-9596-F9549696748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194329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Вера Милошевић, Мирољуб Миливојчевић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2118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podnožj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Вера Милошевић, Мирољуб Миливојчевић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7776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6C6E48-A605-4335-B9B2-286E52998F36}" type="datetime1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Семинар КАССС-а Београд 19.05.2016. / Вера Милошевић, Мирољуб Миливојчевић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C8B-493A-41C9-BB32-EABFF36F5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C0A3C-08B2-4476-89FF-43E9DB46E119}" type="datetime1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Семинар КАССС-а Београд 19.05.2016. / Вера Милошевић, Мирољуб Миливојчевић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C8B-493A-41C9-BB32-EABFF36F5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C5F3AC-84EB-4E23-9428-F1D30A95968E}" type="datetime1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Семинар КАССС-а Београд 19.05.2016. / Вера Милошевић, Мирољуб Миливојчевић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C8B-493A-41C9-BB32-EABFF36F5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06309-32BF-4284-9C89-300FDB5E3190}" type="datetime1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Семинар КАССС-а Београд 19.05.2016. / Вера Милошевић, Мирољуб Миливојчевић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C8B-493A-41C9-BB32-EABFF36F5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A5C93B-9634-4E32-83A1-84703F652F3D}" type="datetime1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Семинар КАССС-а Београд 19.05.2016. / Вера Милошевић, Мирољуб Миливојчевић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C8B-493A-41C9-BB32-EABFF36F5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F32B1-3C23-47F9-88CB-CD1C5A2786E8}" type="datetime1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Семинар КАССС-а Београд 19.05.2016. / Вера Милошевић, Мирољуб Миливојчевић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C8B-493A-41C9-BB32-EABFF36F5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0A5FC-07AA-4906-A53D-76912C5273A7}" type="datetime1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Семинар КАССС-а Београд 19.05.2016. / Вера Милошевић, Мирољуб Миливојчевић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C8B-493A-41C9-BB32-EABFF36F5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F7288-EE29-42CA-B84C-941EE86ED54F}" type="datetime1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Семинар КАССС-а Београд 19.05.2016. / Вера Милошевић, Мирољуб Миливојчевић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C8B-493A-41C9-BB32-EABFF36F5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B582DF-F988-42E1-9D45-8431E10F028C}" type="datetime1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Семинар КАССС-а Београд 19.05.2016. / Вера Милошевић, Мирољуб Миливојчевић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C8B-493A-41C9-BB32-EABFF36F5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21F48F-17AD-4849-97E4-E558A5323834}" type="datetime1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Семинар КАССС-а Београд 19.05.2016. / Вера Милошевић, Мирољуб Миливојчевић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C8B-493A-41C9-BB32-EABFF36F5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2EE37-77C9-4809-B770-AC676D469092}" type="datetime1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Семинар КАССС-а Београд 19.05.2016. / Вера Милошевић, Мирољуб Миливојчевић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B7C8B-493A-41C9-BB32-EABFF36F5C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0D993B-EABD-4D8F-83F9-00D744BF454C}" type="datetime1">
              <a:rPr lang="en-US" smtClean="0"/>
              <a:t>5/19/2016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ru-RU" smtClean="0"/>
              <a:t>Семинар КАССС-а Београд 19.05.2016. / Вера Милошевић, Мирољуб Миливојчевић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FB7C8B-493A-41C9-BB32-EABFF36F5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871" y="914400"/>
            <a:ext cx="7696200" cy="32766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АКРЕДИТАЦИЈА </a:t>
            </a:r>
            <a:r>
              <a:rPr lang="sr-Cyrl-R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СТУДИЈСКИХ ПРОГРАМА </a:t>
            </a:r>
            <a:r>
              <a:rPr lang="sr-Cyrl-RS" sz="36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СТРУКОВНИХ</a:t>
            </a:r>
            <a:r>
              <a:rPr lang="sr-Cyrl-R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СТУДИЈА</a:t>
            </a:r>
            <a:r>
              <a:rPr lang="sr-Cyrl-R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R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3200" dirty="0" smtClean="0"/>
              <a:t>Проф. др </a:t>
            </a:r>
            <a:r>
              <a:rPr lang="sr-Cyrl-R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Вера Милошевић</a:t>
            </a:r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sr-Cyrl-RS" sz="3200" dirty="0" smtClean="0"/>
              <a:t>Проф. др </a:t>
            </a:r>
            <a:r>
              <a:rPr lang="sr-Cyrl-R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Мирољуб </a:t>
            </a:r>
            <a:r>
              <a:rPr lang="sr-Cyrl-RS" sz="32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Миливојчевић</a:t>
            </a:r>
            <a:r>
              <a:rPr lang="sr-Cyrl-R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sr-Cyrl-R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sr-Cyrl-RS" sz="1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Београд, 19. </a:t>
            </a:r>
            <a:r>
              <a:rPr lang="sr-Cyrl-RS" sz="1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sr-Cyrl-RS" sz="1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ај 2016.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pic>
        <p:nvPicPr>
          <p:cNvPr id="11266" name="Picture 2" descr="https://upload.wikimedia.org/wikipedia/commons/thumb/a/a9/Vector_Book_blue.svg/2000px-Vector_Book_blu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0942" y="3657600"/>
            <a:ext cx="5408058" cy="28851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01389" y="4521926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Акредитација</a:t>
            </a:r>
            <a:endParaRPr lang="en-US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458200" cy="4038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Прилог 4.1 Додатак дипломе</a:t>
            </a:r>
          </a:p>
          <a:p>
            <a:endParaRPr lang="sr-Latn-RS" sz="2000" dirty="0" smtClean="0"/>
          </a:p>
          <a:p>
            <a:r>
              <a:rPr lang="sr-Cyrl-RS" sz="2000" dirty="0" smtClean="0"/>
              <a:t>Додатак дипломе попунити и посебно обратити </a:t>
            </a:r>
            <a:endParaRPr lang="sr-Latn-RS" sz="2000" dirty="0" smtClean="0"/>
          </a:p>
          <a:p>
            <a:pPr marL="0" indent="0">
              <a:buNone/>
            </a:pPr>
            <a:r>
              <a:rPr lang="sr-Cyrl-RS" sz="2000" dirty="0" smtClean="0"/>
              <a:t>пажњу на компетенције студената</a:t>
            </a:r>
            <a:r>
              <a:rPr lang="sr-Latn-RS" sz="2000" dirty="0" smtClean="0"/>
              <a:t>.</a:t>
            </a:r>
            <a:endParaRPr lang="sr-Cyrl-RS" sz="2000" dirty="0" smtClean="0"/>
          </a:p>
          <a:p>
            <a:endParaRPr lang="sr-Cyrl-RS" sz="2000" dirty="0" smtClean="0"/>
          </a:p>
          <a:p>
            <a:endParaRPr lang="sr-Cyrl-RS" sz="2000" dirty="0" smtClean="0"/>
          </a:p>
          <a:p>
            <a:endParaRPr lang="en-US" sz="2000" dirty="0"/>
          </a:p>
        </p:txBody>
      </p:sp>
      <p:sp>
        <p:nvSpPr>
          <p:cNvPr id="6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4582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Стандард 5.</a:t>
            </a:r>
            <a:r>
              <a:rPr lang="sr-Latn-R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sr-Cyrl-R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КУРИКУЛУМ</a:t>
            </a:r>
          </a:p>
          <a:p>
            <a:endParaRPr lang="sr-Latn-RS" sz="2000" dirty="0" smtClean="0"/>
          </a:p>
          <a:p>
            <a:r>
              <a:rPr lang="sr-Cyrl-RS" sz="2000" dirty="0" smtClean="0"/>
              <a:t>Табела 5.1 Распоред предмета по семестрима и годинама студија</a:t>
            </a:r>
          </a:p>
          <a:p>
            <a:endParaRPr lang="sr-Latn-RS" sz="2000" dirty="0" smtClean="0"/>
          </a:p>
          <a:p>
            <a:r>
              <a:rPr lang="sr-Cyrl-RS" sz="2000" dirty="0" smtClean="0"/>
              <a:t>Укупан број часова активне наставе на свим студијским програмима и свим нивоима студија не може бити мањи од 600 часова у току школске године</a:t>
            </a:r>
          </a:p>
          <a:p>
            <a:endParaRPr lang="sr-Latn-RS" sz="2000" dirty="0" smtClean="0"/>
          </a:p>
          <a:p>
            <a:r>
              <a:rPr lang="sr-Cyrl-RS" sz="2000" dirty="0" smtClean="0"/>
              <a:t>Од минималног броја часова активне наставе (600 г.) на студијском програму првог нивоа минимално 50 % треба да буду часови предавања</a:t>
            </a:r>
          </a:p>
        </p:txBody>
      </p:sp>
      <p:sp>
        <p:nvSpPr>
          <p:cNvPr id="6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sz="2000" dirty="0" smtClean="0"/>
          </a:p>
          <a:p>
            <a:endParaRPr lang="sr-Cyrl-RS" sz="2000" dirty="0"/>
          </a:p>
          <a:p>
            <a:r>
              <a:rPr lang="sr-Cyrl-RS" sz="2000" dirty="0" smtClean="0"/>
              <a:t>Број </a:t>
            </a:r>
            <a:r>
              <a:rPr lang="sr-Cyrl-RS" sz="2000" dirty="0"/>
              <a:t>часова активне наставе који се односи на минималан број од 600 годишње не обухвата завршни рад ни стручну </a:t>
            </a:r>
            <a:r>
              <a:rPr lang="sr-Cyrl-RS" sz="2000" dirty="0" smtClean="0"/>
              <a:t>праксу</a:t>
            </a:r>
            <a:r>
              <a:rPr lang="sr-Latn-RS" sz="2000" dirty="0" smtClean="0"/>
              <a:t>.</a:t>
            </a:r>
            <a:endParaRPr lang="sr-Cyrl-RS" sz="2000" dirty="0"/>
          </a:p>
          <a:p>
            <a:endParaRPr lang="sr-Latn-RS" sz="2000" dirty="0" smtClean="0"/>
          </a:p>
          <a:p>
            <a:r>
              <a:rPr lang="sr-Cyrl-RS" sz="2000" dirty="0" smtClean="0"/>
              <a:t>70 </a:t>
            </a:r>
            <a:r>
              <a:rPr lang="sr-Cyrl-RS" sz="2000" dirty="0"/>
              <a:t>% активне наставе држе наставници који су у радном односу са пуним радном </a:t>
            </a:r>
            <a:r>
              <a:rPr lang="sr-Cyrl-RS" sz="2000" dirty="0" smtClean="0"/>
              <a:t>времену</a:t>
            </a:r>
            <a:r>
              <a:rPr lang="sr-Latn-RS" sz="2000" dirty="0" smtClean="0"/>
              <a:t>.</a:t>
            </a:r>
            <a:endParaRPr lang="sr-Cyrl-RS" sz="2000" dirty="0"/>
          </a:p>
          <a:p>
            <a:endParaRPr lang="sr-Latn-RS" sz="2000" dirty="0" smtClean="0"/>
          </a:p>
          <a:p>
            <a:r>
              <a:rPr lang="sr-Cyrl-RS" sz="2000" dirty="0" smtClean="0"/>
              <a:t>Завршни </a:t>
            </a:r>
            <a:r>
              <a:rPr lang="sr-Cyrl-RS" sz="2000" dirty="0"/>
              <a:t>рад и стручна пракса се изражавају </a:t>
            </a:r>
            <a:r>
              <a:rPr lang="sr-Cyrl-RS" sz="2000" dirty="0" err="1"/>
              <a:t>ЕСПБ</a:t>
            </a:r>
            <a:r>
              <a:rPr lang="sr-Cyrl-RS" sz="2000" dirty="0"/>
              <a:t> бодовима и обавезно се приказују у књизи </a:t>
            </a:r>
            <a:r>
              <a:rPr lang="sr-Cyrl-RS" sz="2000" dirty="0" smtClean="0"/>
              <a:t>предмета</a:t>
            </a:r>
            <a:r>
              <a:rPr lang="sr-Latn-RS" sz="2000" dirty="0" smtClean="0"/>
              <a:t>.</a:t>
            </a:r>
            <a:endParaRPr lang="sr-Cyrl-RS" sz="2000" dirty="0"/>
          </a:p>
          <a:p>
            <a:endParaRPr lang="en-US" sz="2000" dirty="0"/>
          </a:p>
          <a:p>
            <a:endParaRPr lang="sr-Latn-RS" sz="2000" dirty="0"/>
          </a:p>
        </p:txBody>
      </p:sp>
      <p:sp>
        <p:nvSpPr>
          <p:cNvPr id="7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4582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Табела 5.3 Листа изборних предмета</a:t>
            </a:r>
          </a:p>
          <a:p>
            <a:endParaRPr lang="sr-Latn-RS" sz="2000" dirty="0" smtClean="0"/>
          </a:p>
          <a:p>
            <a:r>
              <a:rPr lang="sr-Cyrl-RS" sz="2000" dirty="0" err="1" smtClean="0"/>
              <a:t>Изборност</a:t>
            </a:r>
            <a:r>
              <a:rPr lang="sr-Cyrl-RS" sz="2000" dirty="0" smtClean="0"/>
              <a:t>: у структури студијског програма (осим у пољу уметности) изборни предмети су заступљени са најмање 20 % у односу на укупан број </a:t>
            </a:r>
            <a:r>
              <a:rPr lang="sr-Cyrl-RS" sz="2000" dirty="0" err="1" smtClean="0"/>
              <a:t>ЕСПБ</a:t>
            </a:r>
            <a:r>
              <a:rPr lang="sr-Latn-RS" sz="2000" dirty="0" smtClean="0"/>
              <a:t>.</a:t>
            </a:r>
            <a:endParaRPr lang="sr-Cyrl-RS" sz="2000" dirty="0" smtClean="0"/>
          </a:p>
          <a:p>
            <a:endParaRPr lang="sr-Latn-RS" sz="2000" dirty="0" smtClean="0"/>
          </a:p>
          <a:p>
            <a:r>
              <a:rPr lang="sr-Cyrl-RS" sz="2000" dirty="0" smtClean="0"/>
              <a:t>Проценат изборности се добија:</a:t>
            </a:r>
          </a:p>
          <a:p>
            <a:pPr>
              <a:buNone/>
            </a:pPr>
            <a:r>
              <a:rPr lang="sr-Cyrl-CS" sz="2000" dirty="0" smtClean="0"/>
              <a:t>	у</a:t>
            </a:r>
            <a:r>
              <a:rPr lang="sr-Cyrl-RS" sz="2000" dirty="0" smtClean="0"/>
              <a:t>купан збир ЕСПБ бодова који припадају изборним предметима плус ЕСПБ завршног рада дели се са бројем ЕСПБ на студијском програму и множи са 100</a:t>
            </a:r>
            <a:r>
              <a:rPr lang="sr-Latn-RS" sz="2000" dirty="0" smtClean="0"/>
              <a:t>.</a:t>
            </a:r>
            <a:endParaRPr lang="sr-Cyrl-RS" sz="2000" dirty="0" smtClean="0"/>
          </a:p>
          <a:p>
            <a:endParaRPr lang="en-US" sz="2000" dirty="0"/>
          </a:p>
        </p:txBody>
      </p:sp>
      <p:sp>
        <p:nvSpPr>
          <p:cNvPr id="6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820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Стандард 9.</a:t>
            </a:r>
            <a:r>
              <a:rPr lang="sr-Latn-R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sr-Cyrl-R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Наставно особље</a:t>
            </a:r>
          </a:p>
          <a:p>
            <a:endParaRPr lang="sr-Latn-RS" sz="20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sr-Cyrl-RS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 укупног броја потребних наставника најмање 70% мора бити у сталном радном односу са пуним радним временом, а за студијске програме у пољу уметности тај број не може бити мањи од 50%.</a:t>
            </a:r>
          </a:p>
          <a:p>
            <a:endParaRPr lang="sr-Latn-RS" sz="20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sr-Cyrl-RS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реализацију студијског програма </a:t>
            </a:r>
            <a:r>
              <a:rPr lang="sr-Cyrl-RS" sz="20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струковних</a:t>
            </a:r>
            <a:r>
              <a:rPr lang="sr-Cyrl-RS" sz="2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студија, изузев у пољу уметности, потребно је најмање 50% наставника са звањем доктора наука.</a:t>
            </a:r>
          </a:p>
          <a:p>
            <a:pPr marL="0" indent="0">
              <a:buNone/>
            </a:pPr>
            <a:endParaRPr lang="sr-Cyrl-RS" sz="20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Научне</a:t>
            </a:r>
            <a:r>
              <a:rPr lang="ru-RU" dirty="0"/>
              <a:t>, уметничке и стручне квалификације наставног особља одговарају образовно-научном и образовно-уметничком пољу и нивоу њихових задужења. Наставник мора да има најмање пет референци из уже научне, уметничке односно стручне области из које изводи </a:t>
            </a:r>
            <a:r>
              <a:rPr lang="sr-Cyrl-CS" dirty="0"/>
              <a:t>наставу на студијском програму</a:t>
            </a:r>
            <a:r>
              <a:rPr lang="sr-Cyrl-CS" dirty="0" smtClean="0"/>
              <a:t>.</a:t>
            </a:r>
          </a:p>
          <a:p>
            <a:endParaRPr lang="sr-Cyrl-CS" dirty="0"/>
          </a:p>
          <a:p>
            <a:r>
              <a:rPr lang="ru-RU" dirty="0"/>
              <a:t>Подаци о наставницима и сарадницима (CV, избори у звања, референце) морају бити </a:t>
            </a:r>
            <a:r>
              <a:rPr lang="sr-Cyrl-CS" dirty="0"/>
              <a:t>доступни јавности</a:t>
            </a:r>
            <a:r>
              <a:rPr lang="sr-Cyrl-CS" dirty="0" smtClean="0"/>
              <a:t>.</a:t>
            </a:r>
          </a:p>
          <a:p>
            <a:endParaRPr lang="sr-Cyrl-CS" dirty="0"/>
          </a:p>
          <a:p>
            <a:r>
              <a:rPr lang="sr-Cyrl-CS" dirty="0"/>
              <a:t>У књизи наставника (Табела 9.1) треба обавезно попунити и део који се односи на збирне податке научне, уметничке и стручне активности наставника (укупан број цитата, укупан број радова на </a:t>
            </a:r>
            <a:r>
              <a:rPr lang="sr-Latn-RS" dirty="0"/>
              <a:t>SCI </a:t>
            </a:r>
            <a:r>
              <a:rPr lang="sr-Cyrl-RS" dirty="0"/>
              <a:t>листи</a:t>
            </a:r>
            <a:r>
              <a:rPr lang="sr-Cyrl-RS" dirty="0" smtClean="0"/>
              <a:t>).</a:t>
            </a:r>
            <a:endParaRPr lang="en-US" dirty="0"/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7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1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726" y="457200"/>
            <a:ext cx="8458200" cy="5562600"/>
          </a:xfrm>
        </p:spPr>
        <p:txBody>
          <a:bodyPr>
            <a:normAutofit/>
          </a:bodyPr>
          <a:lstStyle/>
          <a:p>
            <a:pPr algn="ctr"/>
            <a:r>
              <a:rPr lang="sr-Cyrl-R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Прилог 9.3 Књига наставника</a:t>
            </a:r>
          </a:p>
          <a:p>
            <a:pPr lvl="1"/>
            <a:r>
              <a:rPr lang="sr-Cyrl-RS" sz="2000" b="1" dirty="0" smtClean="0"/>
              <a:t>У књизи наставника обавезно ставити пун назив факултета, којем универзитету припада и за основне и за постдипломске студије</a:t>
            </a:r>
            <a:r>
              <a:rPr lang="sr-Latn-RS" sz="2000" b="1" dirty="0" smtClean="0"/>
              <a:t>.</a:t>
            </a:r>
            <a:endParaRPr lang="sr-Cyrl-RS" sz="2000" b="1" dirty="0" smtClean="0"/>
          </a:p>
          <a:p>
            <a:pPr lvl="1"/>
            <a:r>
              <a:rPr lang="sr-Cyrl-RS" sz="2000" dirty="0" smtClean="0"/>
              <a:t>Натавници који су диплому основних или постдипломских студија стекли у периоду од 2000. до 2009. године на новооснованим</a:t>
            </a:r>
            <a:r>
              <a:rPr lang="sr-Latn-RS" sz="2000" dirty="0" smtClean="0"/>
              <a:t> </a:t>
            </a:r>
            <a:r>
              <a:rPr lang="sr-Cyrl-RS" sz="2000" dirty="0" smtClean="0"/>
              <a:t>факултетима, приватним факултетима, уз документацију обавезно доставити и доказ да је тај факултет имао и дозволу за рад за извођење тог нивоа студија.</a:t>
            </a:r>
            <a:endParaRPr lang="sr-Cyrl-RS" sz="2000" b="1" dirty="0" smtClean="0"/>
          </a:p>
          <a:p>
            <a:pPr lvl="1"/>
            <a:r>
              <a:rPr lang="sr-Cyrl-RS" sz="2000" dirty="0" smtClean="0"/>
              <a:t>Наставници који су дипломе ОАС и постдипломских студија стекли после 2009. године, а не налазе се у Водичу кроз акредитоване студијске програме на високошколским установама у Републици Србији, потребно је да доставе доказ о испуњености услова за рад</a:t>
            </a:r>
            <a:r>
              <a:rPr lang="sr-Latn-RS" sz="2000" dirty="0" smtClean="0"/>
              <a:t> </a:t>
            </a:r>
            <a:r>
              <a:rPr lang="sr-Cyrl-RS" sz="2000" dirty="0" smtClean="0"/>
              <a:t> и дозволу за рад ових нивоа студија.</a:t>
            </a:r>
          </a:p>
          <a:p>
            <a:pPr marL="347472" lvl="1" indent="0">
              <a:buNone/>
            </a:pPr>
            <a:endParaRPr lang="sr-Cyrl-RS" sz="2000" dirty="0" smtClean="0"/>
          </a:p>
          <a:p>
            <a:endParaRPr lang="en-US" sz="2000" dirty="0"/>
          </a:p>
        </p:txBody>
      </p:sp>
      <p:sp>
        <p:nvSpPr>
          <p:cNvPr id="6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sr-Cyrl-RS" sz="2000" dirty="0" smtClean="0"/>
          </a:p>
          <a:p>
            <a:pPr lvl="1"/>
            <a:endParaRPr lang="sr-Cyrl-RS" sz="2000" dirty="0" smtClean="0"/>
          </a:p>
          <a:p>
            <a:pPr lvl="1"/>
            <a:r>
              <a:rPr lang="sr-Cyrl-RS" sz="2000" dirty="0" smtClean="0"/>
              <a:t>Наставници који су дипломе стекли у Републици </a:t>
            </a:r>
            <a:r>
              <a:rPr lang="sr-Cyrl-RS" sz="2000" dirty="0" err="1" smtClean="0"/>
              <a:t>БиХ</a:t>
            </a:r>
            <a:r>
              <a:rPr lang="sr-Cyrl-RS" sz="2000" dirty="0" smtClean="0"/>
              <a:t>, Република Српска, такође треба да доставе доказ ресорног министарства да је тај факултет имао дозволу за рад за извођење тог нивоа студија.</a:t>
            </a:r>
          </a:p>
          <a:p>
            <a:pPr lvl="1"/>
            <a:endParaRPr lang="sr-Cyrl-RS" sz="2000" dirty="0" smtClean="0"/>
          </a:p>
          <a:p>
            <a:pPr lvl="1"/>
            <a:r>
              <a:rPr lang="sr-Cyrl-RS" sz="2000" dirty="0" smtClean="0"/>
              <a:t>Наставници који су дипломе стекли у иностранству морају да доставе доказ о нострификацији.</a:t>
            </a:r>
            <a:endParaRPr lang="sr-Latn-RS" sz="2000" dirty="0"/>
          </a:p>
        </p:txBody>
      </p:sp>
      <p:sp>
        <p:nvSpPr>
          <p:cNvPr id="7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82000" cy="556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Стандард 10.</a:t>
            </a:r>
            <a:r>
              <a:rPr lang="sr-Cyrl-R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sr-Cyrl-R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Организациона и материјална средства</a:t>
            </a:r>
          </a:p>
          <a:p>
            <a:endParaRPr lang="sr-Cyrl-RS" sz="2000" dirty="0" smtClean="0"/>
          </a:p>
          <a:p>
            <a:r>
              <a:rPr lang="sr-Cyrl-RS" sz="2000" dirty="0" smtClean="0"/>
              <a:t>Обратити пажњу на листу опреме за извођење студијских програма и стављати само опрему која је значајна за тај студијски програм, као и листе библиотечких јединица и листе уџбеника.</a:t>
            </a:r>
            <a:endParaRPr lang="en-US" sz="2000" dirty="0"/>
          </a:p>
        </p:txBody>
      </p:sp>
      <p:sp>
        <p:nvSpPr>
          <p:cNvPr id="6" name="Čuvar mesta za podnožje 1"/>
          <p:cNvSpPr txBox="1">
            <a:spLocks/>
          </p:cNvSpPr>
          <p:nvPr/>
        </p:nvSpPr>
        <p:spPr>
          <a:xfrm>
            <a:off x="3124200" y="6111875"/>
            <a:ext cx="31242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000" kern="12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Семинар КАССС-а Београд 19.05.2016.  </a:t>
            </a:r>
          </a:p>
          <a:p>
            <a:r>
              <a:rPr lang="ru-RU" smtClean="0"/>
              <a:t>Вера Милошевић, Мирољуб Миливојчевић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82000" cy="5562600"/>
          </a:xfrm>
        </p:spPr>
        <p:txBody>
          <a:bodyPr>
            <a:normAutofit/>
          </a:bodyPr>
          <a:lstStyle/>
          <a:p>
            <a:endParaRPr lang="sr-Cyrl-RS" sz="2000" dirty="0" smtClean="0"/>
          </a:p>
          <a:p>
            <a:endParaRPr lang="sr-Cyrl-RS" sz="2000" dirty="0"/>
          </a:p>
          <a:p>
            <a:r>
              <a:rPr lang="sr-Cyrl-RS" sz="2000" dirty="0" smtClean="0"/>
              <a:t>Студијски програм основних академских и струковних студија (осим за област медицине и уметности), по препоруци, разликује се од других студијских програма са најмање 35 % од укупног броја ЕСПБ бодова, при чему тих 35 % чине предмети из групе стручно-апликативних и научно-стручних предмета.</a:t>
            </a:r>
          </a:p>
          <a:p>
            <a:endParaRPr lang="sr-Cyrl-RS" sz="2000" dirty="0" smtClean="0"/>
          </a:p>
          <a:p>
            <a:r>
              <a:rPr lang="sr-Cyrl-RS" sz="2000" dirty="0" smtClean="0"/>
              <a:t>У овај проценат се могу урачунати и изборни предмети на студијском програму, као и у модулима.</a:t>
            </a:r>
            <a:endParaRPr lang="en-US" sz="2000" dirty="0"/>
          </a:p>
        </p:txBody>
      </p:sp>
      <p:sp>
        <p:nvSpPr>
          <p:cNvPr id="6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sz="2000" dirty="0" smtClean="0"/>
          </a:p>
          <a:p>
            <a:endParaRPr lang="sr-Cyrl-RS" sz="2000" dirty="0"/>
          </a:p>
          <a:p>
            <a:r>
              <a:rPr lang="sr-Cyrl-RS" sz="2000" dirty="0" smtClean="0"/>
              <a:t>1. Оптерећење</a:t>
            </a:r>
          </a:p>
          <a:p>
            <a:r>
              <a:rPr lang="sr-Cyrl-RS" sz="2000" dirty="0" smtClean="0"/>
              <a:t>2. </a:t>
            </a:r>
            <a:r>
              <a:rPr lang="sr-Cyrl-RS" sz="2000" dirty="0"/>
              <a:t>Д</a:t>
            </a:r>
            <a:r>
              <a:rPr lang="sr-Cyrl-RS" sz="2000" dirty="0" smtClean="0"/>
              <a:t>окументација за акредитацију студијских програма</a:t>
            </a:r>
          </a:p>
          <a:p>
            <a:r>
              <a:rPr lang="sr-Cyrl-RS" sz="2000" dirty="0" smtClean="0"/>
              <a:t>3. Табеле</a:t>
            </a:r>
          </a:p>
          <a:p>
            <a:r>
              <a:rPr lang="sr-Cyrl-RS" sz="2000" dirty="0" smtClean="0"/>
              <a:t>4. Прилози</a:t>
            </a:r>
          </a:p>
          <a:p>
            <a:r>
              <a:rPr lang="sr-Cyrl-RS" sz="2000" dirty="0" smtClean="0"/>
              <a:t>5. Захтев за акредитацију студијских програма </a:t>
            </a:r>
          </a:p>
          <a:p>
            <a:endParaRPr lang="sr-Latn-RS" sz="2000" dirty="0"/>
          </a:p>
        </p:txBody>
      </p:sp>
      <p:sp>
        <p:nvSpPr>
          <p:cNvPr id="5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382000" cy="3657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dirty="0" smtClean="0"/>
              <a:t>У име </a:t>
            </a:r>
            <a:r>
              <a:rPr lang="sr-Cyrl-RS" dirty="0" err="1" smtClean="0"/>
              <a:t>КАПК</a:t>
            </a:r>
            <a:r>
              <a:rPr lang="sr-Cyrl-RS" dirty="0" smtClean="0"/>
              <a:t>-а</a:t>
            </a:r>
          </a:p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sz="4400" b="1" dirty="0" smtClean="0"/>
              <a:t>ХВАЛА НА ПАЖЊИ!</a:t>
            </a:r>
            <a:endParaRPr lang="en-US" sz="4400" b="1" dirty="0"/>
          </a:p>
        </p:txBody>
      </p:sp>
      <p:pic>
        <p:nvPicPr>
          <p:cNvPr id="4" name="Picture 2" descr="https://upload.wikimedia.org/wikipedia/commons/thumb/a/a9/Vector_Book_blue.svg/2000px-Vector_Book_blu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3119" y="4038600"/>
            <a:ext cx="2694281" cy="14373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20589" y="4485399"/>
            <a:ext cx="1650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Акредитација</a:t>
            </a:r>
            <a:endParaRPr lang="en-US" sz="1600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56388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СТАНДАРДИ ЗА АКРЕДИТАЦИЈУ СТУДИЈСКИХ ПРОГРАМА ПРВОГ И ДРУГОГ НИВОА ВИСОКОГ ОБРАЗОВАЊА</a:t>
            </a:r>
            <a:endParaRPr lang="sr-Latn-R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dirty="0" smtClean="0"/>
              <a:t>Стандард 1. Структура студијског програма</a:t>
            </a:r>
            <a:endParaRPr lang="sr-Latn-RS" sz="2000" dirty="0" smtClean="0"/>
          </a:p>
          <a:p>
            <a:r>
              <a:rPr lang="ru-RU" sz="2000" dirty="0" smtClean="0"/>
              <a:t>Стандард 2. Сврха студијског програма</a:t>
            </a:r>
            <a:endParaRPr lang="sr-Latn-RS" sz="2000" dirty="0" smtClean="0"/>
          </a:p>
          <a:p>
            <a:r>
              <a:rPr lang="ru-RU" sz="2000" dirty="0" smtClean="0"/>
              <a:t>Стандард 3. Циљеви студијског програма</a:t>
            </a:r>
            <a:endParaRPr lang="sr-Latn-RS" sz="2000" dirty="0" smtClean="0"/>
          </a:p>
          <a:p>
            <a:r>
              <a:rPr lang="ru-RU" sz="2000" dirty="0" smtClean="0"/>
              <a:t>Стандард 4: Компетенције дипломираних студената</a:t>
            </a:r>
            <a:endParaRPr lang="sr-Latn-RS" sz="2000" dirty="0" smtClean="0"/>
          </a:p>
          <a:p>
            <a:r>
              <a:rPr lang="ru-RU" sz="2000" dirty="0" smtClean="0"/>
              <a:t>Стандард 5: Курикулум</a:t>
            </a:r>
            <a:endParaRPr lang="sr-Latn-RS" sz="2000" dirty="0" smtClean="0"/>
          </a:p>
          <a:p>
            <a:r>
              <a:rPr lang="ru-RU" sz="2000" dirty="0" smtClean="0"/>
              <a:t>Стандард 6: Квалитет, савременост и међународна усаглашеност студијског програма</a:t>
            </a:r>
            <a:endParaRPr lang="sr-Latn-RS" sz="2000" dirty="0" smtClean="0"/>
          </a:p>
          <a:p>
            <a:r>
              <a:rPr lang="ru-RU" sz="2000" dirty="0" smtClean="0"/>
              <a:t>Стандард 7: Упис студената</a:t>
            </a:r>
            <a:endParaRPr lang="sr-Latn-RS" sz="2000" dirty="0" smtClean="0"/>
          </a:p>
          <a:p>
            <a:r>
              <a:rPr lang="ru-RU" sz="2000" dirty="0" smtClean="0"/>
              <a:t>Стандард 8: Оцењивање и напредовање студената</a:t>
            </a:r>
            <a:endParaRPr lang="sr-Latn-RS" sz="2000" dirty="0" smtClean="0"/>
          </a:p>
          <a:p>
            <a:r>
              <a:rPr lang="ru-RU" sz="2000" dirty="0" smtClean="0"/>
              <a:t>Стандард 9: Наставно особље</a:t>
            </a:r>
            <a:endParaRPr lang="sr-Latn-RS" sz="2000" dirty="0" smtClean="0"/>
          </a:p>
          <a:p>
            <a:r>
              <a:rPr lang="ru-RU" sz="2000" dirty="0" smtClean="0"/>
              <a:t>Стандард 10: Организациона и материјална средства</a:t>
            </a:r>
            <a:endParaRPr lang="sr-Latn-RS" sz="2000" dirty="0" smtClean="0"/>
          </a:p>
          <a:p>
            <a:r>
              <a:rPr lang="ru-RU" sz="2000" dirty="0" smtClean="0"/>
              <a:t>Стандард 11: Контрола квалитета</a:t>
            </a:r>
            <a:endParaRPr lang="sr-Latn-RS" sz="2000" dirty="0" smtClean="0"/>
          </a:p>
          <a:p>
            <a:r>
              <a:rPr lang="ru-RU" sz="2000" dirty="0" smtClean="0"/>
              <a:t>Стандард 12: Студије на даљину</a:t>
            </a:r>
            <a:endParaRPr lang="en-US" sz="2000" dirty="0"/>
          </a:p>
        </p:txBody>
      </p:sp>
      <p:sp>
        <p:nvSpPr>
          <p:cNvPr id="6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4953000"/>
          </a:xfrm>
        </p:spPr>
        <p:txBody>
          <a:bodyPr>
            <a:noAutofit/>
          </a:bodyPr>
          <a:lstStyle/>
          <a:p>
            <a:r>
              <a:rPr lang="ru-RU" sz="1200" dirty="0" smtClean="0"/>
              <a:t>Табела 5.1 Распоред предмета по семестрима и годинама студија</a:t>
            </a:r>
            <a:endParaRPr lang="sr-Latn-RS" sz="1200" dirty="0" smtClean="0"/>
          </a:p>
          <a:p>
            <a:r>
              <a:rPr lang="ru-RU" sz="1200" dirty="0" smtClean="0"/>
              <a:t>Табела 5.2 Спецификација предмета</a:t>
            </a:r>
            <a:endParaRPr lang="sr-Latn-RS" sz="1200" dirty="0" smtClean="0"/>
          </a:p>
          <a:p>
            <a:r>
              <a:rPr lang="ru-RU" sz="1200" dirty="0" smtClean="0"/>
              <a:t>Табела 5.3 Листа изборних предмета</a:t>
            </a:r>
            <a:endParaRPr lang="sr-Latn-RS" sz="1200" dirty="0" smtClean="0"/>
          </a:p>
          <a:p>
            <a:r>
              <a:rPr lang="ru-RU" sz="1200" dirty="0" smtClean="0"/>
              <a:t>Табела 5.4. Академско-општеобразовни предмети</a:t>
            </a:r>
            <a:endParaRPr lang="sr-Latn-RS" sz="1200" dirty="0" smtClean="0"/>
          </a:p>
          <a:p>
            <a:r>
              <a:rPr lang="ru-RU" sz="1200" dirty="0" smtClean="0"/>
              <a:t>Табела 5.5. Теоријско - методолошки предмети</a:t>
            </a:r>
            <a:endParaRPr lang="sr-Latn-RS" sz="1200" dirty="0" smtClean="0"/>
          </a:p>
          <a:p>
            <a:r>
              <a:rPr lang="ru-RU" sz="1200" dirty="0" smtClean="0"/>
              <a:t>Табела 5.6. Научни, односно уметничко-стручни предмети</a:t>
            </a:r>
            <a:endParaRPr lang="sr-Latn-RS" sz="1200" dirty="0" smtClean="0"/>
          </a:p>
          <a:p>
            <a:r>
              <a:rPr lang="sr-Latn-RS" sz="1200" dirty="0"/>
              <a:t>T</a:t>
            </a:r>
            <a:r>
              <a:rPr lang="ru-RU" sz="1200" dirty="0" smtClean="0"/>
              <a:t>абела</a:t>
            </a:r>
            <a:r>
              <a:rPr lang="sr-Latn-RS" sz="1200" dirty="0" smtClean="0"/>
              <a:t> </a:t>
            </a:r>
            <a:r>
              <a:rPr lang="ru-RU" sz="1200" dirty="0" smtClean="0"/>
              <a:t>5.7. Стручно-апликативни предмети </a:t>
            </a:r>
            <a:endParaRPr lang="sr-Latn-RS" sz="1200" dirty="0" smtClean="0"/>
          </a:p>
          <a:p>
            <a:r>
              <a:rPr lang="ru-RU" sz="1200" dirty="0" smtClean="0"/>
              <a:t>Табела 7.1 Преглед броја студената који су уписани на студијски програм</a:t>
            </a:r>
            <a:endParaRPr lang="sr-Latn-RS" sz="1200" dirty="0" smtClean="0"/>
          </a:p>
          <a:p>
            <a:r>
              <a:rPr lang="ru-RU" sz="1200" dirty="0" smtClean="0"/>
              <a:t>Табела 7.2 Преглед броја студената који су уписани на студијски програм по годинама студија у текућој школској години</a:t>
            </a:r>
            <a:endParaRPr lang="sr-Latn-RS" sz="1200" dirty="0" smtClean="0"/>
          </a:p>
          <a:p>
            <a:r>
              <a:rPr lang="ru-RU" sz="1200" dirty="0" smtClean="0"/>
              <a:t>Табела 8.1 Збирна листа поена по предметима које студент стиче кроз рад у настави и полагањем предиспитних обавеза као и на испиту</a:t>
            </a:r>
            <a:endParaRPr lang="sr-Latn-RS" sz="1200" dirty="0" smtClean="0"/>
          </a:p>
          <a:p>
            <a:r>
              <a:rPr lang="ru-RU" sz="1200" dirty="0" smtClean="0"/>
              <a:t>Табела 8.2 Статистички подаци о напредовању студената на студијском програму</a:t>
            </a:r>
            <a:endParaRPr lang="sr-Latn-RS" sz="1200" dirty="0" smtClean="0"/>
          </a:p>
          <a:p>
            <a:r>
              <a:rPr lang="ru-RU" sz="1200" dirty="0" smtClean="0"/>
              <a:t>Табела 9.1. Научне, уметничке и стручне квалификације наставника и задужења у настави</a:t>
            </a:r>
            <a:endParaRPr lang="sr-Latn-RS" sz="1200" dirty="0" smtClean="0"/>
          </a:p>
          <a:p>
            <a:r>
              <a:rPr lang="ru-RU" sz="1200" dirty="0" smtClean="0"/>
              <a:t>Табела 9.2. Листа наставника ангажованих на студијском програму</a:t>
            </a:r>
            <a:endParaRPr lang="sr-Latn-RS" sz="1200" dirty="0" smtClean="0"/>
          </a:p>
          <a:p>
            <a:r>
              <a:rPr lang="ru-RU" sz="1200" dirty="0" smtClean="0"/>
              <a:t>Табела 9.3 Збирни преглед броја наставника по областима, и ужим научним или уметничким областима ангажованих на студијском програму</a:t>
            </a:r>
            <a:endParaRPr lang="sr-Latn-RS" sz="1200" dirty="0" smtClean="0"/>
          </a:p>
          <a:p>
            <a:r>
              <a:rPr lang="sr-Latn-RS" sz="1200" dirty="0"/>
              <a:t>T</a:t>
            </a:r>
            <a:r>
              <a:rPr lang="ru-RU" sz="1200" dirty="0" smtClean="0"/>
              <a:t>абела 9.4. Листа сарадника ангажованих на студијском програму</a:t>
            </a:r>
            <a:endParaRPr lang="sr-Latn-RS" sz="1200" dirty="0" smtClean="0"/>
          </a:p>
          <a:p>
            <a:r>
              <a:rPr lang="ru-RU" sz="1200" dirty="0" smtClean="0"/>
              <a:t>Табела 10.1 Листа просторија са површином у високошколској установи у којој се изводи настава на студијском програму</a:t>
            </a:r>
            <a:endParaRPr lang="sr-Latn-RS" sz="1200" dirty="0" smtClean="0"/>
          </a:p>
          <a:p>
            <a:r>
              <a:rPr lang="ru-RU" sz="1200" dirty="0" smtClean="0"/>
              <a:t>Табела 10.2 Листа опреме за извођење студијског програма</a:t>
            </a:r>
            <a:endParaRPr lang="sr-Latn-RS" sz="1200" dirty="0" smtClean="0"/>
          </a:p>
          <a:p>
            <a:r>
              <a:rPr lang="ru-RU" sz="1200" dirty="0" smtClean="0"/>
              <a:t>Табела 10.3 Листа библиотечких јединица релевантних за студијски програм</a:t>
            </a:r>
            <a:endParaRPr lang="sr-Latn-RS" sz="1200" dirty="0" smtClean="0"/>
          </a:p>
          <a:p>
            <a:r>
              <a:rPr lang="ru-RU" sz="1200" dirty="0" smtClean="0"/>
              <a:t>Табела 10.4. Листа уџбеника доступна студентима на студијском програму</a:t>
            </a:r>
            <a:endParaRPr lang="sr-Latn-RS" sz="1200" dirty="0" smtClean="0"/>
          </a:p>
          <a:p>
            <a:r>
              <a:rPr lang="ru-RU" sz="1200" dirty="0" smtClean="0"/>
              <a:t>Табела 10.5 Покривеност обавезних предмета литературом (књигама, збиркама, практикумима које се налазе у библиотеци или их има у продаји)</a:t>
            </a:r>
            <a:endParaRPr lang="sr-Latn-RS" sz="1200" dirty="0" smtClean="0"/>
          </a:p>
          <a:p>
            <a:r>
              <a:rPr lang="ru-RU" sz="1200" dirty="0" smtClean="0"/>
              <a:t>Табела 11. 1. Листа чланова комисије за контролу квалитета . </a:t>
            </a:r>
            <a:endParaRPr lang="en-US" sz="1200" dirty="0"/>
          </a:p>
        </p:txBody>
      </p:sp>
      <p:sp>
        <p:nvSpPr>
          <p:cNvPr id="5" name="Čuvar mesta za podnožje 1"/>
          <p:cNvSpPr txBox="1">
            <a:spLocks/>
          </p:cNvSpPr>
          <p:nvPr/>
        </p:nvSpPr>
        <p:spPr>
          <a:xfrm>
            <a:off x="3124200" y="6111875"/>
            <a:ext cx="31242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000" kern="12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Семинар КАССС-а Београд 19.05.2016.  </a:t>
            </a:r>
          </a:p>
          <a:p>
            <a:r>
              <a:rPr lang="ru-RU" smtClean="0"/>
              <a:t>Вера Милошевић, Мирољуб Миливојчевић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6019800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Стандард 1. Структура студијског програма</a:t>
            </a:r>
            <a:endParaRPr lang="sr-Latn-RS" sz="1200" b="1" dirty="0" smtClean="0"/>
          </a:p>
          <a:p>
            <a:r>
              <a:rPr lang="ru-RU" sz="1200" b="1" dirty="0" smtClean="0"/>
              <a:t>Прилог 1.1 </a:t>
            </a:r>
            <a:r>
              <a:rPr lang="ru-RU" sz="1200" dirty="0" smtClean="0"/>
              <a:t>Публикација установе (у штампаном или електронском облику, сајт институције)</a:t>
            </a:r>
            <a:endParaRPr lang="ru-RU" sz="1200" b="1" dirty="0" smtClean="0"/>
          </a:p>
          <a:p>
            <a:r>
              <a:rPr lang="ru-RU" sz="1200" b="1" dirty="0" smtClean="0"/>
              <a:t>Стандард 2. Сврха студијског програма</a:t>
            </a:r>
            <a:endParaRPr lang="sr-Latn-RS" sz="1200" b="1" dirty="0" smtClean="0"/>
          </a:p>
          <a:p>
            <a:r>
              <a:rPr lang="ru-RU" sz="1200" b="1" dirty="0" smtClean="0"/>
              <a:t>Прилог 1.1 </a:t>
            </a:r>
            <a:r>
              <a:rPr lang="ru-RU" sz="1200" dirty="0" smtClean="0"/>
              <a:t>Публикација установе (у штампаном или електронском облику, сајт институције)</a:t>
            </a:r>
            <a:endParaRPr lang="ru-RU" sz="1200" b="1" dirty="0" smtClean="0"/>
          </a:p>
          <a:p>
            <a:r>
              <a:rPr lang="ru-RU" sz="1200" b="1" dirty="0" smtClean="0"/>
              <a:t>Стандард 3. Циљеви студијског програма</a:t>
            </a:r>
            <a:endParaRPr lang="sr-Latn-RS" sz="1200" b="1" dirty="0" smtClean="0"/>
          </a:p>
          <a:p>
            <a:r>
              <a:rPr lang="ru-RU" sz="1200" b="1" dirty="0" smtClean="0"/>
              <a:t>Прилог 1.1 </a:t>
            </a:r>
            <a:r>
              <a:rPr lang="ru-RU" sz="1200" dirty="0" smtClean="0"/>
              <a:t>Публикација установе (у штампаном или електронском облику, сајт институције)</a:t>
            </a:r>
            <a:endParaRPr lang="ru-RU" sz="1200" b="1" dirty="0" smtClean="0"/>
          </a:p>
          <a:p>
            <a:r>
              <a:rPr lang="ru-RU" sz="1200" b="1" dirty="0" smtClean="0"/>
              <a:t>Стандард 4. Компетенције дипломираних студената</a:t>
            </a:r>
            <a:endParaRPr lang="sr-Latn-RS" sz="1200" b="1" dirty="0" smtClean="0"/>
          </a:p>
          <a:p>
            <a:r>
              <a:rPr lang="sr-Cyrl-CS" sz="1200" b="1" dirty="0" smtClean="0"/>
              <a:t>Прилог 4.1. </a:t>
            </a:r>
            <a:r>
              <a:rPr lang="sr-Cyrl-CS" sz="1200" dirty="0" smtClean="0"/>
              <a:t>Додатак дипломе</a:t>
            </a:r>
            <a:endParaRPr lang="ru-RU" sz="1200" b="1" dirty="0" smtClean="0"/>
          </a:p>
          <a:p>
            <a:r>
              <a:rPr lang="sr-Cyrl-CS" sz="1200" b="1" dirty="0" smtClean="0"/>
              <a:t>Стандард 5. Курикулум</a:t>
            </a:r>
            <a:endParaRPr lang="sr-Latn-RS" sz="1200" b="1" dirty="0" smtClean="0"/>
          </a:p>
          <a:p>
            <a:r>
              <a:rPr lang="sr-Cyrl-CS" sz="1200" b="1" dirty="0" smtClean="0"/>
              <a:t>Прилог 5.1</a:t>
            </a:r>
            <a:r>
              <a:rPr lang="sr-Latn-RS" sz="1200" b="1" dirty="0" smtClean="0"/>
              <a:t>. </a:t>
            </a:r>
            <a:r>
              <a:rPr lang="sr-Cyrl-CS" sz="1200" dirty="0" smtClean="0"/>
              <a:t>Распоред часова</a:t>
            </a:r>
            <a:endParaRPr lang="sr-Cyrl-CS" sz="1200" b="1" dirty="0" smtClean="0"/>
          </a:p>
          <a:p>
            <a:r>
              <a:rPr lang="ru-RU" sz="1200" b="1" dirty="0" smtClean="0"/>
              <a:t>Прилог 5.2</a:t>
            </a:r>
            <a:r>
              <a:rPr lang="sr-Latn-RS" sz="1200" b="1" dirty="0" smtClean="0"/>
              <a:t>.</a:t>
            </a:r>
            <a:r>
              <a:rPr lang="ru-RU" sz="1200" b="1" dirty="0" smtClean="0"/>
              <a:t> </a:t>
            </a:r>
            <a:r>
              <a:rPr lang="ru-RU" sz="1200" dirty="0" smtClean="0"/>
              <a:t>Књига предмета (у штампаној или електронској форми на сајту институције)</a:t>
            </a:r>
            <a:endParaRPr lang="sr-Cyrl-CS" sz="1200" b="1" dirty="0" smtClean="0"/>
          </a:p>
          <a:p>
            <a:r>
              <a:rPr lang="ru-RU" sz="1200" b="1" dirty="0" smtClean="0"/>
              <a:t>Стандард 6. Квалитет, савременост и међународна усаглашеност студијског програма</a:t>
            </a:r>
            <a:endParaRPr lang="sr-Latn-RS" sz="1200" b="1" dirty="0" smtClean="0"/>
          </a:p>
          <a:p>
            <a:r>
              <a:rPr lang="sr-Cyrl-CS" sz="1200" b="1" dirty="0" smtClean="0"/>
              <a:t>Прилог 6.1,2,3</a:t>
            </a:r>
            <a:r>
              <a:rPr lang="sr-Latn-RS" sz="1200" b="1" dirty="0" smtClean="0"/>
              <a:t>. </a:t>
            </a:r>
            <a:r>
              <a:rPr lang="ru-RU" sz="1200" dirty="0" smtClean="0"/>
              <a:t>Документација о најмање три акредитована инострана програма, са којим је програм усклађен</a:t>
            </a:r>
            <a:endParaRPr lang="sr-Cyrl-CS" sz="1200" b="1" dirty="0" smtClean="0"/>
          </a:p>
          <a:p>
            <a:r>
              <a:rPr lang="sr-Cyrl-CS" sz="1200" b="1" dirty="0" smtClean="0"/>
              <a:t>Прилог 6.4</a:t>
            </a:r>
            <a:r>
              <a:rPr lang="sr-Latn-RS" sz="1200" b="1" dirty="0" smtClean="0"/>
              <a:t>. </a:t>
            </a:r>
            <a:r>
              <a:rPr lang="ru-RU" sz="1200" dirty="0" smtClean="0"/>
              <a:t>Препоруке или усклађеност са одговарајућим добром праксом у европским институцијама-</a:t>
            </a:r>
          </a:p>
          <a:p>
            <a:r>
              <a:rPr lang="sr-Cyrl-CS" sz="1200" b="1" dirty="0" smtClean="0"/>
              <a:t>Стандард 7. Упис студената</a:t>
            </a:r>
            <a:endParaRPr lang="sr-Latn-RS" sz="1200" b="1" dirty="0" smtClean="0"/>
          </a:p>
          <a:p>
            <a:r>
              <a:rPr lang="ru-RU" sz="1200" b="1" dirty="0" smtClean="0"/>
              <a:t>Прилог 7.1</a:t>
            </a:r>
            <a:r>
              <a:rPr lang="sr-Latn-RS" sz="1200" b="1" dirty="0" smtClean="0"/>
              <a:t>. </a:t>
            </a:r>
            <a:r>
              <a:rPr lang="ru-RU" sz="1200" dirty="0" smtClean="0"/>
              <a:t>Конкурс за упис студената</a:t>
            </a:r>
            <a:endParaRPr lang="ru-RU" sz="1200" b="1" dirty="0" smtClean="0"/>
          </a:p>
          <a:p>
            <a:r>
              <a:rPr lang="ru-RU" sz="1200" b="1" dirty="0" smtClean="0"/>
              <a:t>Прилог 7.2</a:t>
            </a:r>
            <a:r>
              <a:rPr lang="sr-Latn-RS" sz="1200" b="1" dirty="0" smtClean="0"/>
              <a:t>. </a:t>
            </a:r>
            <a:r>
              <a:rPr lang="ru-RU" sz="1200" dirty="0" smtClean="0"/>
              <a:t>Решење о именовању комисије за пријем студената</a:t>
            </a:r>
            <a:endParaRPr lang="ru-RU" sz="1200" b="1" dirty="0" smtClean="0"/>
          </a:p>
          <a:p>
            <a:r>
              <a:rPr lang="ru-RU" sz="1200" b="1" dirty="0" smtClean="0"/>
              <a:t>Прилог 7.3</a:t>
            </a:r>
            <a:r>
              <a:rPr lang="sr-Latn-RS" sz="1200" b="1" dirty="0" smtClean="0"/>
              <a:t>. </a:t>
            </a:r>
            <a:r>
              <a:rPr lang="ru-RU" sz="1200" dirty="0" smtClean="0"/>
              <a:t>Услови уписа студената (извод из Статута институције, или други документ)</a:t>
            </a:r>
            <a:endParaRPr lang="sr-Cyrl-CS" sz="1200" b="1" dirty="0" smtClean="0"/>
          </a:p>
          <a:p>
            <a:r>
              <a:rPr lang="ru-RU" sz="1200" b="1" dirty="0" smtClean="0"/>
              <a:t>Стандард 8. Оцењивање и напредовање студената</a:t>
            </a:r>
            <a:endParaRPr lang="sr-Latn-RS" sz="1200" b="1" dirty="0" smtClean="0"/>
          </a:p>
          <a:p>
            <a:r>
              <a:rPr lang="ru-RU" sz="1200" b="1" dirty="0" smtClean="0"/>
              <a:t>Прилог 8.1</a:t>
            </a:r>
            <a:r>
              <a:rPr lang="sr-Latn-RS" sz="1200" b="1" dirty="0" smtClean="0"/>
              <a:t>. </a:t>
            </a:r>
            <a:r>
              <a:rPr lang="ru-RU" sz="1200" dirty="0" smtClean="0"/>
              <a:t>Књига предмета, друга врста публикације или презентација на сајту</a:t>
            </a:r>
            <a:endParaRPr lang="ru-RU" sz="1200" b="1" dirty="0" smtClean="0"/>
          </a:p>
        </p:txBody>
      </p:sp>
      <p:sp>
        <p:nvSpPr>
          <p:cNvPr id="2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791200"/>
          </a:xfrm>
        </p:spPr>
        <p:txBody>
          <a:bodyPr>
            <a:noAutofit/>
          </a:bodyPr>
          <a:lstStyle/>
          <a:p>
            <a:r>
              <a:rPr lang="sr-Cyrl-CS" sz="1200" b="1" dirty="0" smtClean="0"/>
              <a:t>Стандард 9. Наставно особље</a:t>
            </a:r>
            <a:endParaRPr lang="sr-Latn-RS" sz="1200" b="1" dirty="0" smtClean="0"/>
          </a:p>
          <a:p>
            <a:r>
              <a:rPr lang="ru-RU" sz="1200" b="1" dirty="0" smtClean="0"/>
              <a:t>Прилог 9.1 </a:t>
            </a:r>
            <a:r>
              <a:rPr lang="ru-RU" sz="1200" dirty="0" smtClean="0"/>
              <a:t>(ако је</a:t>
            </a:r>
            <a:r>
              <a:rPr lang="sr-Latn-RS" sz="1200" dirty="0" smtClean="0"/>
              <a:t> </a:t>
            </a:r>
            <a:r>
              <a:rPr lang="ru-RU" sz="1200" dirty="0" smtClean="0"/>
              <a:t>затражена акредитација само студијског програма)</a:t>
            </a:r>
            <a:r>
              <a:rPr lang="sr-Latn-RS" sz="1200" dirty="0" smtClean="0"/>
              <a:t> </a:t>
            </a:r>
            <a:r>
              <a:rPr lang="ru-RU" sz="1200" dirty="0" smtClean="0"/>
              <a:t>Фотокопије радних књижица, или уговора у раду наставног особља</a:t>
            </a:r>
          </a:p>
          <a:p>
            <a:r>
              <a:rPr lang="ru-RU" sz="1200" b="1" dirty="0" smtClean="0"/>
              <a:t>Прилог 9.2 </a:t>
            </a:r>
            <a:r>
              <a:rPr lang="ru-RU" sz="1200" dirty="0" smtClean="0"/>
              <a:t>(ако је затражена акредитација само студијског</a:t>
            </a:r>
            <a:r>
              <a:rPr lang="sr-Latn-RS" sz="1200" dirty="0" smtClean="0"/>
              <a:t> </a:t>
            </a:r>
            <a:r>
              <a:rPr lang="sr-Cyrl-CS" sz="1200" dirty="0" smtClean="0"/>
              <a:t>програма)</a:t>
            </a:r>
            <a:r>
              <a:rPr lang="sr-Latn-RS" sz="1200" dirty="0" smtClean="0"/>
              <a:t> </a:t>
            </a:r>
            <a:r>
              <a:rPr lang="ru-RU" sz="1200" dirty="0" smtClean="0"/>
              <a:t>Правилник о избору наставника</a:t>
            </a:r>
            <a:endParaRPr lang="sr-Latn-RS" sz="1200" dirty="0" smtClean="0"/>
          </a:p>
          <a:p>
            <a:r>
              <a:rPr lang="ru-RU" sz="1200" b="1" dirty="0" smtClean="0"/>
              <a:t>Прилог 9.3 </a:t>
            </a:r>
            <a:r>
              <a:rPr lang="ru-RU" sz="1200" dirty="0" smtClean="0"/>
              <a:t>Књига наставника (са подацима специфицираним на идентичан начин као у табелама из</a:t>
            </a:r>
            <a:r>
              <a:rPr lang="sr-Latn-RS" sz="1200" dirty="0" smtClean="0"/>
              <a:t> </a:t>
            </a:r>
            <a:r>
              <a:rPr lang="ru-RU" sz="1200" dirty="0" smtClean="0"/>
              <a:t>стандарда, ако се не прилажу табеле)</a:t>
            </a:r>
            <a:endParaRPr lang="ru-RU" sz="1200" b="1" dirty="0" smtClean="0"/>
          </a:p>
          <a:p>
            <a:r>
              <a:rPr lang="sr-Cyrl-CS" sz="1200" b="1" dirty="0" smtClean="0"/>
              <a:t>Прилог 9.4. </a:t>
            </a:r>
            <a:r>
              <a:rPr lang="ru-RU" sz="1200" dirty="0" smtClean="0"/>
              <a:t>Доказ о јавној доступности података о наставницима и сарадницима (публикација или сајт</a:t>
            </a:r>
            <a:r>
              <a:rPr lang="sr-Latn-RS" sz="1200" dirty="0" smtClean="0"/>
              <a:t> </a:t>
            </a:r>
            <a:r>
              <a:rPr lang="sr-Cyrl-CS" sz="1200" dirty="0" smtClean="0"/>
              <a:t>Институције</a:t>
            </a:r>
            <a:r>
              <a:rPr lang="sr-Latn-RS" sz="1200" dirty="0" smtClean="0"/>
              <a:t>)</a:t>
            </a:r>
            <a:endParaRPr lang="sr-Cyrl-CS" sz="1200" b="1" dirty="0" smtClean="0"/>
          </a:p>
          <a:p>
            <a:r>
              <a:rPr lang="ru-RU" sz="1200" b="1" dirty="0" smtClean="0"/>
              <a:t>Стандард 10. Организациона и материјална средства</a:t>
            </a:r>
            <a:endParaRPr lang="sr-Latn-RS" sz="1200" b="1" dirty="0" smtClean="0"/>
          </a:p>
          <a:p>
            <a:r>
              <a:rPr lang="ru-RU" sz="1200" b="1" dirty="0" smtClean="0"/>
              <a:t>Прилог 10.1</a:t>
            </a:r>
            <a:r>
              <a:rPr lang="sr-Latn-RS" sz="1200" b="1" dirty="0" smtClean="0"/>
              <a:t>.</a:t>
            </a:r>
            <a:r>
              <a:rPr lang="ru-RU" sz="1200" b="1" dirty="0" smtClean="0"/>
              <a:t> </a:t>
            </a:r>
            <a:r>
              <a:rPr lang="ru-RU" sz="1200" dirty="0" smtClean="0"/>
              <a:t>Књига инвентар</a:t>
            </a:r>
            <a:r>
              <a:rPr lang="sr-Latn-RS" sz="1200" dirty="0" smtClean="0"/>
              <a:t>a</a:t>
            </a:r>
            <a:endParaRPr lang="ru-RU" sz="1200" dirty="0" smtClean="0"/>
          </a:p>
          <a:p>
            <a:r>
              <a:rPr lang="ru-RU" sz="1200" b="1" dirty="0" smtClean="0"/>
              <a:t>Прилог</a:t>
            </a:r>
            <a:r>
              <a:rPr lang="sr-Latn-RS" sz="1200" b="1" dirty="0" smtClean="0"/>
              <a:t> </a:t>
            </a:r>
            <a:r>
              <a:rPr lang="ru-RU" sz="1200" b="1" dirty="0" smtClean="0"/>
              <a:t>10.2</a:t>
            </a:r>
            <a:r>
              <a:rPr lang="sr-Latn-RS" sz="1200" b="1" dirty="0" smtClean="0"/>
              <a:t>. </a:t>
            </a:r>
            <a:r>
              <a:rPr lang="ru-RU" sz="1200" dirty="0" smtClean="0"/>
              <a:t>Доказ о поседовању информационе технологије, броја интернет прикључака и сл. </a:t>
            </a:r>
          </a:p>
          <a:p>
            <a:r>
              <a:rPr lang="sr-Cyrl-CS" sz="1200" b="1" dirty="0" smtClean="0"/>
              <a:t>Стандард 11. Контрола квалитета</a:t>
            </a:r>
            <a:endParaRPr lang="sr-Latn-RS" sz="1200" b="1" dirty="0" smtClean="0"/>
          </a:p>
          <a:p>
            <a:r>
              <a:rPr lang="ru-RU" sz="1200" b="1" dirty="0" smtClean="0"/>
              <a:t>Прилог 11.1</a:t>
            </a:r>
            <a:r>
              <a:rPr lang="sr-Latn-RS" sz="1200" b="1" dirty="0" smtClean="0"/>
              <a:t>.</a:t>
            </a:r>
            <a:r>
              <a:rPr lang="ru-RU" sz="1200" b="1" dirty="0" smtClean="0"/>
              <a:t> </a:t>
            </a:r>
            <a:r>
              <a:rPr lang="ru-RU" sz="1200" dirty="0" smtClean="0"/>
              <a:t>Извештај о резултатима самовредновања студијског програма</a:t>
            </a:r>
          </a:p>
          <a:p>
            <a:r>
              <a:rPr lang="ru-RU" sz="1200" b="1" dirty="0" smtClean="0"/>
              <a:t>Прилог 11.2</a:t>
            </a:r>
            <a:r>
              <a:rPr lang="sr-Latn-RS" sz="1200" b="1" dirty="0" smtClean="0"/>
              <a:t>. </a:t>
            </a:r>
            <a:r>
              <a:rPr lang="ru-RU" sz="1200" dirty="0" smtClean="0"/>
              <a:t>Јавно публикован документ –Политика обезбеђења квалитета</a:t>
            </a:r>
            <a:endParaRPr lang="sr-Latn-RS" sz="1200" b="1" dirty="0" smtClean="0"/>
          </a:p>
          <a:p>
            <a:r>
              <a:rPr lang="ru-RU" sz="1200" b="1" dirty="0" smtClean="0"/>
              <a:t>Прилог 11.3</a:t>
            </a:r>
            <a:r>
              <a:rPr lang="sr-Latn-RS" sz="1200" b="1" dirty="0" smtClean="0"/>
              <a:t>. </a:t>
            </a:r>
            <a:r>
              <a:rPr lang="ru-RU" sz="1200" dirty="0" smtClean="0"/>
              <a:t>Правилник о уџбеницима</a:t>
            </a:r>
            <a:endParaRPr lang="ru-RU" sz="1200" b="1" dirty="0" smtClean="0"/>
          </a:p>
          <a:p>
            <a:r>
              <a:rPr lang="sr-Cyrl-CS" sz="1200" b="1" dirty="0" smtClean="0"/>
              <a:t>Прилог 11.4</a:t>
            </a:r>
            <a:r>
              <a:rPr lang="sr-Latn-RS" sz="1200" b="1" dirty="0" smtClean="0"/>
              <a:t>. </a:t>
            </a:r>
            <a:r>
              <a:rPr lang="ru-RU" sz="1200" dirty="0" smtClean="0"/>
              <a:t>Извод из Статута установе којим регулише оснивање и делокруг рада комисије за квалитет</a:t>
            </a:r>
          </a:p>
          <a:p>
            <a:r>
              <a:rPr lang="ru-RU" sz="1200" b="1" dirty="0" smtClean="0"/>
              <a:t>Стандард 12. Студије на даљину</a:t>
            </a:r>
          </a:p>
          <a:p>
            <a:endParaRPr lang="ru-RU" sz="1200" b="1" dirty="0"/>
          </a:p>
          <a:p>
            <a:endParaRPr lang="ru-RU" sz="1200" b="1" dirty="0" smtClean="0"/>
          </a:p>
          <a:p>
            <a:pPr marL="0" indent="0" algn="ctr"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Прилози треба да буду линковани!!!</a:t>
            </a:r>
          </a:p>
        </p:txBody>
      </p:sp>
      <p:sp>
        <p:nvSpPr>
          <p:cNvPr id="5" name="Čuvar mesta za podnožje 1"/>
          <p:cNvSpPr txBox="1">
            <a:spLocks/>
          </p:cNvSpPr>
          <p:nvPr/>
        </p:nvSpPr>
        <p:spPr>
          <a:xfrm>
            <a:off x="3124200" y="6111875"/>
            <a:ext cx="31242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l" defTabSz="914400" rtl="0" eaLnBrk="1" latinLnBrk="0" hangingPunct="1">
              <a:defRPr kumimoji="0" sz="1000" kern="12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Семинар КАССС-а Београд 19.05.2016.  </a:t>
            </a:r>
          </a:p>
          <a:p>
            <a:r>
              <a:rPr lang="ru-RU" smtClean="0"/>
              <a:t>Вера Милошевић, Мирољуб Миливојчевић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902" y="0"/>
            <a:ext cx="6325171" cy="6837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4343400"/>
          </a:xfrm>
        </p:spPr>
        <p:txBody>
          <a:bodyPr>
            <a:normAutofit/>
          </a:bodyPr>
          <a:lstStyle/>
          <a:p>
            <a:r>
              <a:rPr lang="sr-Cyrl-RS" sz="2000" dirty="0" smtClean="0"/>
              <a:t>У уводној табели обавезно попунити назив дипломе у складу са Правилником о листи стручних, академских и научних назива,(</a:t>
            </a:r>
            <a:r>
              <a:rPr lang="sr-Cyrl-RS" sz="1600" dirty="0" smtClean="0"/>
              <a:t>објављен у „Службеном гласнику </a:t>
            </a:r>
            <a:r>
              <a:rPr lang="sr-Cyrl-RS" sz="1600" dirty="0" err="1" smtClean="0"/>
              <a:t>Р.С</a:t>
            </a:r>
            <a:r>
              <a:rPr lang="sr-Cyrl-RS" sz="1600" dirty="0" smtClean="0"/>
              <a:t>“. БР. 100/2015. од 4.12.2015. а ступио на снагу 12.12.2015</a:t>
            </a:r>
            <a:r>
              <a:rPr lang="sr-Cyrl-RS" sz="2000" dirty="0" smtClean="0"/>
              <a:t>).</a:t>
            </a:r>
          </a:p>
          <a:p>
            <a:endParaRPr lang="sr-Latn-RS" sz="2000" dirty="0" smtClean="0"/>
          </a:p>
          <a:p>
            <a:endParaRPr lang="sr-Latn-RS" sz="2000" dirty="0"/>
          </a:p>
          <a:p>
            <a:r>
              <a:rPr lang="sr-Cyrl-RS" sz="2000" dirty="0" smtClean="0"/>
              <a:t>За интердисциплинарне, мултидисциплинарне, трансдисциплинарне (ИМТ) и двопредметне студије назив дипломе предлаже високошколска установа</a:t>
            </a:r>
            <a:endParaRPr lang="en-US" sz="2000" dirty="0"/>
          </a:p>
        </p:txBody>
      </p:sp>
      <p:sp>
        <p:nvSpPr>
          <p:cNvPr id="6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Прилог 1.1 Сајт установе</a:t>
            </a:r>
          </a:p>
          <a:p>
            <a:endParaRPr lang="sr-Latn-RS" sz="2000" dirty="0" smtClean="0"/>
          </a:p>
          <a:p>
            <a:endParaRPr lang="sr-Latn-RS" sz="2000" dirty="0"/>
          </a:p>
          <a:p>
            <a:r>
              <a:rPr lang="sr-Cyrl-RS" sz="2000" dirty="0" smtClean="0"/>
              <a:t>Важно је да сајт установе буде уредно ажуриран и да се на њему налази:</a:t>
            </a:r>
          </a:p>
          <a:p>
            <a:r>
              <a:rPr lang="sr-Cyrl-CS" sz="2000" dirty="0" smtClean="0"/>
              <a:t>К</a:t>
            </a:r>
            <a:r>
              <a:rPr lang="sr-Cyrl-RS" sz="2000" dirty="0" smtClean="0"/>
              <a:t>њига наставника</a:t>
            </a:r>
          </a:p>
          <a:p>
            <a:r>
              <a:rPr lang="sr-Cyrl-RS" sz="2000" dirty="0" smtClean="0"/>
              <a:t>Књига предмета</a:t>
            </a:r>
          </a:p>
          <a:p>
            <a:r>
              <a:rPr lang="sr-Cyrl-RS" sz="2000" dirty="0" smtClean="0"/>
              <a:t>Студијски програми</a:t>
            </a:r>
          </a:p>
          <a:p>
            <a:r>
              <a:rPr lang="sr-Cyrl-RS" sz="2000" dirty="0" smtClean="0"/>
              <a:t>Распоред часова</a:t>
            </a:r>
          </a:p>
          <a:p>
            <a:r>
              <a:rPr lang="sr-Cyrl-CS" sz="2000" dirty="0" smtClean="0"/>
              <a:t>И</a:t>
            </a:r>
            <a:r>
              <a:rPr lang="sr-Cyrl-RS" sz="2000" dirty="0" smtClean="0"/>
              <a:t>звештај о самовредновању</a:t>
            </a:r>
          </a:p>
          <a:p>
            <a:r>
              <a:rPr lang="sr-Cyrl-CS" sz="2000" dirty="0" smtClean="0"/>
              <a:t>С</a:t>
            </a:r>
            <a:r>
              <a:rPr lang="sr-Cyrl-RS" sz="2000" dirty="0" smtClean="0"/>
              <a:t>ви правилници</a:t>
            </a:r>
          </a:p>
          <a:p>
            <a:r>
              <a:rPr lang="sr-Cyrl-RS" sz="1600" dirty="0" smtClean="0"/>
              <a:t>Прилог 1.1. се приказује у стандарду 1.,2.,3. </a:t>
            </a:r>
            <a:r>
              <a:rPr lang="sr-Cyrl-RS" sz="1600" dirty="0" err="1" smtClean="0"/>
              <a:t>Рецезент</a:t>
            </a:r>
            <a:r>
              <a:rPr lang="sr-Cyrl-RS" sz="1600" dirty="0" smtClean="0"/>
              <a:t> обавезно коментарише прилог 1.1</a:t>
            </a:r>
            <a:r>
              <a:rPr lang="sr-Cyrl-RS" sz="2000" dirty="0" smtClean="0"/>
              <a:t>.</a:t>
            </a:r>
          </a:p>
          <a:p>
            <a:pPr marL="0" indent="0">
              <a:buNone/>
            </a:pPr>
            <a:endParaRPr lang="sr-Cyrl-RS" sz="2000" dirty="0" smtClean="0"/>
          </a:p>
          <a:p>
            <a:endParaRPr lang="en-US" sz="2000" dirty="0"/>
          </a:p>
        </p:txBody>
      </p:sp>
      <p:sp>
        <p:nvSpPr>
          <p:cNvPr id="7" name="Čuvar mesta za podnožje 1"/>
          <p:cNvSpPr>
            <a:spLocks noGrp="1"/>
          </p:cNvSpPr>
          <p:nvPr>
            <p:ph type="ftr" sz="quarter" idx="11"/>
          </p:nvPr>
        </p:nvSpPr>
        <p:spPr>
          <a:xfrm>
            <a:off x="3124200" y="6111875"/>
            <a:ext cx="3124200" cy="365125"/>
          </a:xfrm>
        </p:spPr>
        <p:txBody>
          <a:bodyPr/>
          <a:lstStyle/>
          <a:p>
            <a:r>
              <a:rPr lang="ru-RU" dirty="0" smtClean="0"/>
              <a:t>Семинар КАССС-а Београд 19.05.2016.  </a:t>
            </a:r>
          </a:p>
          <a:p>
            <a:r>
              <a:rPr lang="ru-RU" dirty="0" smtClean="0"/>
              <a:t>Вера Милошевић, Мирољуб Миливојчевић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368</TotalTime>
  <Words>1605</Words>
  <Application>Microsoft Office PowerPoint</Application>
  <PresentationFormat>Projekcija na ekranu (4:3)</PresentationFormat>
  <Paragraphs>191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Aspect</vt:lpstr>
      <vt:lpstr>АКРЕДИТАЦИЈА СТУДИЈСКИХ ПРОГРАМА СТРУКОВНИХ СТУДИЈА  Проф. др Вера Милошевић Проф. др Мирољуб Миливојчевић Београд, 19. Мај 2016.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</dc:creator>
  <cp:lastModifiedBy>asuspc</cp:lastModifiedBy>
  <cp:revision>39</cp:revision>
  <dcterms:created xsi:type="dcterms:W3CDTF">2016-05-12T10:46:08Z</dcterms:created>
  <dcterms:modified xsi:type="dcterms:W3CDTF">2016-05-19T05:22:47Z</dcterms:modified>
</cp:coreProperties>
</file>